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AE76C-3A26-41C2-9908-8D91784C3EC2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563A4-1F9D-42F8-9DA2-0E7C7D30A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0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AE76C-3A26-41C2-9908-8D91784C3EC2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563A4-1F9D-42F8-9DA2-0E7C7D30A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0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AE76C-3A26-41C2-9908-8D91784C3EC2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563A4-1F9D-42F8-9DA2-0E7C7D30A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5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AE76C-3A26-41C2-9908-8D91784C3EC2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563A4-1F9D-42F8-9DA2-0E7C7D30A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61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AE76C-3A26-41C2-9908-8D91784C3EC2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563A4-1F9D-42F8-9DA2-0E7C7D30A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5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AE76C-3A26-41C2-9908-8D91784C3EC2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563A4-1F9D-42F8-9DA2-0E7C7D30A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31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AE76C-3A26-41C2-9908-8D91784C3EC2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563A4-1F9D-42F8-9DA2-0E7C7D30A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38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AE76C-3A26-41C2-9908-8D91784C3EC2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563A4-1F9D-42F8-9DA2-0E7C7D30A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10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AE76C-3A26-41C2-9908-8D91784C3EC2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563A4-1F9D-42F8-9DA2-0E7C7D30A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36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AE76C-3A26-41C2-9908-8D91784C3EC2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563A4-1F9D-42F8-9DA2-0E7C7D30A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470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AE76C-3A26-41C2-9908-8D91784C3EC2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563A4-1F9D-42F8-9DA2-0E7C7D30A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22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5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AE76C-3A26-41C2-9908-8D91784C3EC2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563A4-1F9D-42F8-9DA2-0E7C7D30A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34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85800"/>
            <a:ext cx="8458200" cy="55626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LCCs…a short history</a:t>
            </a:r>
          </a:p>
          <a:p>
            <a:pPr marL="457200" indent="-457200" algn="l">
              <a:buFontTx/>
              <a:buChar char="-"/>
            </a:pPr>
            <a:r>
              <a:rPr lang="en-US" sz="2600" dirty="0" smtClean="0">
                <a:solidFill>
                  <a:schemeClr val="tx1"/>
                </a:solidFill>
              </a:rPr>
              <a:t>SHC – 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 smtClean="0">
                <a:solidFill>
                  <a:schemeClr val="tx1"/>
                </a:solidFill>
              </a:rPr>
              <a:t>Has this evolved into Collaborative Landscape Cons</a:t>
            </a:r>
          </a:p>
          <a:p>
            <a:pPr marL="457200" indent="-457200" algn="l">
              <a:buFontTx/>
              <a:buChar char="-"/>
            </a:pPr>
            <a:r>
              <a:rPr lang="en-US" sz="2600" dirty="0" smtClean="0">
                <a:solidFill>
                  <a:schemeClr val="tx1"/>
                </a:solidFill>
              </a:rPr>
              <a:t>Application of LS science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 smtClean="0">
                <a:solidFill>
                  <a:schemeClr val="tx1"/>
                </a:solidFill>
              </a:rPr>
              <a:t>We don’t ‘do’ science so much as support development/alignment and application of co- produced landscape-scale science</a:t>
            </a:r>
          </a:p>
          <a:p>
            <a:pPr marL="457200" indent="-457200" algn="l">
              <a:buFontTx/>
              <a:buChar char="-"/>
            </a:pPr>
            <a:r>
              <a:rPr lang="en-US" sz="2600" dirty="0" smtClean="0">
                <a:solidFill>
                  <a:schemeClr val="tx1"/>
                </a:solidFill>
              </a:rPr>
              <a:t>Climate 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 smtClean="0">
                <a:solidFill>
                  <a:schemeClr val="tx1"/>
                </a:solidFill>
              </a:rPr>
              <a:t>This is in the context of the above but for some LCCs is their primary or main function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 smtClean="0">
                <a:solidFill>
                  <a:schemeClr val="tx1"/>
                </a:solidFill>
              </a:rPr>
              <a:t>Because LCCs were originally rolled out in the FWS Climate Strategy </a:t>
            </a:r>
            <a:r>
              <a:rPr lang="en-US" sz="2200" dirty="0">
                <a:solidFill>
                  <a:schemeClr val="tx1"/>
                </a:solidFill>
              </a:rPr>
              <a:t>(</a:t>
            </a:r>
            <a:r>
              <a:rPr lang="en-US" sz="2200" dirty="0" smtClean="0">
                <a:solidFill>
                  <a:schemeClr val="tx1"/>
                </a:solidFill>
              </a:rPr>
              <a:t>July 2009) and because of the DOI SO (Sept 2009)</a:t>
            </a:r>
          </a:p>
          <a:p>
            <a:pPr marL="1371600" lvl="2" indent="-457200" algn="l">
              <a:buFontTx/>
              <a:buChar char="-"/>
            </a:pPr>
            <a:r>
              <a:rPr lang="en-US" sz="1700" dirty="0" smtClean="0">
                <a:solidFill>
                  <a:schemeClr val="tx1"/>
                </a:solidFill>
              </a:rPr>
              <a:t>But were they originally envision as a climate program? Or more of a science-oriented program capacity to support  analysis of landscape scale stressors like climate for purposes of collaborative landscape conservation (or…at the time….SHC)</a:t>
            </a:r>
          </a:p>
          <a:p>
            <a:pPr marL="457200" indent="-457200" algn="l">
              <a:buFontTx/>
              <a:buChar char="-"/>
            </a:pPr>
            <a:endParaRPr lang="en-US" sz="2600" dirty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endParaRPr lang="en-US" sz="35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03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915400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500" b="1" dirty="0" smtClean="0"/>
              <a:t>What we do well</a:t>
            </a:r>
          </a:p>
          <a:p>
            <a:r>
              <a:rPr lang="en-US" sz="2400" b="1" dirty="0" smtClean="0"/>
              <a:t>Convene across jurisdictions for LS problem solving</a:t>
            </a:r>
          </a:p>
          <a:p>
            <a:r>
              <a:rPr lang="en-US" sz="2400" dirty="0" smtClean="0"/>
              <a:t>Capacity – to partners for their participation (states, tribes, NGOs)</a:t>
            </a:r>
          </a:p>
          <a:p>
            <a:r>
              <a:rPr lang="en-US" sz="2400" dirty="0" smtClean="0"/>
              <a:t>Context for LS alignment/analysis </a:t>
            </a:r>
          </a:p>
          <a:p>
            <a:r>
              <a:rPr lang="en-US" sz="2400" dirty="0" smtClean="0"/>
              <a:t>Coproduction of knowledge/Science on LS stressors (climate)</a:t>
            </a:r>
          </a:p>
          <a:p>
            <a:r>
              <a:rPr lang="en-US" sz="2400" dirty="0" smtClean="0"/>
              <a:t>Connectivity (all need/no one owns)</a:t>
            </a:r>
          </a:p>
          <a:p>
            <a:r>
              <a:rPr lang="en-US" sz="2400" dirty="0" smtClean="0"/>
              <a:t>Interjurisdictional/transboundary alignment and coordination</a:t>
            </a:r>
          </a:p>
          <a:p>
            <a:pPr lvl="1"/>
            <a:r>
              <a:rPr lang="en-US" sz="2400" dirty="0" smtClean="0"/>
              <a:t>Fed, state, international, tribal, private, NGO</a:t>
            </a:r>
          </a:p>
          <a:p>
            <a:r>
              <a:rPr lang="en-US" sz="2400" dirty="0" smtClean="0"/>
              <a:t>Data/GIS coordination/alignment of LC science and info</a:t>
            </a:r>
          </a:p>
          <a:p>
            <a:r>
              <a:rPr lang="en-US" sz="2400" b="1" dirty="0" smtClean="0"/>
              <a:t>Opportunity for broad scale alignment of fed/state/tribal and partner planning and shared goals/outcomes</a:t>
            </a:r>
          </a:p>
          <a:p>
            <a:endParaRPr lang="en-US" sz="4300" dirty="0"/>
          </a:p>
          <a:p>
            <a:pPr marL="457200" indent="-457200">
              <a:buFontTx/>
              <a:buChar char="-"/>
            </a:pPr>
            <a:endParaRPr lang="en-US" dirty="0" smtClean="0"/>
          </a:p>
          <a:p>
            <a:endParaRPr lang="en-US" sz="26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2590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5344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300" dirty="0" smtClean="0"/>
              <a:t>Communication Problem</a:t>
            </a:r>
          </a:p>
          <a:p>
            <a:r>
              <a:rPr lang="en-US" dirty="0" smtClean="0"/>
              <a:t>Not telling the story – really?  </a:t>
            </a:r>
          </a:p>
          <a:p>
            <a:pPr lvl="1"/>
            <a:r>
              <a:rPr lang="en-US" sz="2000" dirty="0" smtClean="0"/>
              <a:t>Or is it the wrong story to diff audiences? </a:t>
            </a:r>
          </a:p>
          <a:p>
            <a:pPr lvl="1"/>
            <a:r>
              <a:rPr lang="en-US" sz="2000" dirty="0" smtClean="0"/>
              <a:t>Or confusing story b/c of mixed functions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r>
              <a:rPr lang="en-US" sz="2400" dirty="0" smtClean="0"/>
              <a:t>Or is the problem that FWS/ DOI is not the appropriate entity to tell this story?  </a:t>
            </a:r>
          </a:p>
          <a:p>
            <a:pPr lvl="1"/>
            <a:r>
              <a:rPr lang="en-US" sz="2400" dirty="0" smtClean="0"/>
              <a:t>Or is this more of a political problem of some decision makers not being open to hearing a story that doesn’t support their narrative?</a:t>
            </a:r>
          </a:p>
          <a:p>
            <a:pPr marL="0" indent="0">
              <a:buNone/>
            </a:pPr>
            <a:endParaRPr lang="en-US" sz="4300" dirty="0" smtClean="0"/>
          </a:p>
          <a:p>
            <a:r>
              <a:rPr lang="en-US" dirty="0" smtClean="0"/>
              <a:t>If the latter 2, our communication won’t solve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337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57150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5500" b="1" dirty="0" smtClean="0"/>
              <a:t>Problem with relevance</a:t>
            </a:r>
          </a:p>
          <a:p>
            <a:pPr marL="0" indent="0">
              <a:buNone/>
            </a:pPr>
            <a:r>
              <a:rPr lang="en-US" sz="5500" b="1" dirty="0" smtClean="0"/>
              <a:t>SHC</a:t>
            </a:r>
          </a:p>
          <a:p>
            <a:r>
              <a:rPr lang="en-US" sz="4900" dirty="0" smtClean="0"/>
              <a:t>did not lay the groundwork/relationship with state partners as this relates to species/ fed-state baggage</a:t>
            </a:r>
          </a:p>
          <a:p>
            <a:r>
              <a:rPr lang="en-US" sz="4900" dirty="0" smtClean="0"/>
              <a:t>Loss/change of leadership at key times</a:t>
            </a:r>
          </a:p>
          <a:p>
            <a:r>
              <a:rPr lang="en-US" sz="4900" dirty="0" smtClean="0"/>
              <a:t>Associated with Obama admin even though it started long before</a:t>
            </a:r>
          </a:p>
          <a:p>
            <a:pPr marL="0" indent="0">
              <a:buNone/>
            </a:pPr>
            <a:endParaRPr lang="en-US" sz="4900" dirty="0" smtClean="0"/>
          </a:p>
          <a:p>
            <a:pPr marL="0" indent="0">
              <a:buNone/>
            </a:pPr>
            <a:r>
              <a:rPr lang="en-US" sz="5500" b="1" dirty="0" smtClean="0"/>
              <a:t>Climate </a:t>
            </a:r>
          </a:p>
          <a:p>
            <a:r>
              <a:rPr lang="en-US" sz="4900" dirty="0" smtClean="0"/>
              <a:t>our role (application? To what?  Extension services? Redundancy?</a:t>
            </a:r>
          </a:p>
          <a:p>
            <a:r>
              <a:rPr lang="en-US" sz="4900" dirty="0" smtClean="0"/>
              <a:t>current admin not supporting – really? </a:t>
            </a:r>
          </a:p>
          <a:p>
            <a:r>
              <a:rPr lang="en-US" sz="4900" dirty="0" smtClean="0"/>
              <a:t>Or is  it not supporting FWS leading this b/c of other issues related to FWS (jurisdictional power struggles)</a:t>
            </a:r>
          </a:p>
          <a:p>
            <a:pPr lvl="1"/>
            <a:endParaRPr lang="en-US" sz="4900" dirty="0"/>
          </a:p>
          <a:p>
            <a:pPr marL="0" indent="0">
              <a:buNone/>
            </a:pPr>
            <a:r>
              <a:rPr lang="en-US" sz="5500" b="1" dirty="0" smtClean="0"/>
              <a:t>Science </a:t>
            </a:r>
          </a:p>
          <a:p>
            <a:r>
              <a:rPr lang="en-US" sz="4900" dirty="0" smtClean="0"/>
              <a:t>why is this not relevant if part of FWS core values?   </a:t>
            </a:r>
          </a:p>
          <a:p>
            <a:r>
              <a:rPr lang="en-US" sz="4900" dirty="0" smtClean="0"/>
              <a:t>A perspective of competition/funding within programs?   (internal)</a:t>
            </a:r>
          </a:p>
          <a:p>
            <a:r>
              <a:rPr lang="en-US" sz="4900" dirty="0" smtClean="0"/>
              <a:t>Our role in leading  landscape science? (external)</a:t>
            </a:r>
          </a:p>
          <a:p>
            <a:r>
              <a:rPr lang="en-US" sz="4900" dirty="0"/>
              <a:t>I</a:t>
            </a:r>
            <a:r>
              <a:rPr lang="en-US" sz="4900" dirty="0" smtClean="0"/>
              <a:t>s this really not the problem</a:t>
            </a:r>
          </a:p>
          <a:p>
            <a:pPr marL="457200" lvl="1" indent="0">
              <a:buNone/>
            </a:pPr>
            <a:endParaRPr lang="en-US" sz="4900" b="1" dirty="0"/>
          </a:p>
          <a:p>
            <a:pPr marL="57150" indent="0">
              <a:buNone/>
            </a:pPr>
            <a:r>
              <a:rPr lang="en-US" sz="5500" b="1" dirty="0" smtClean="0"/>
              <a:t>Collaborative Landscape Conservation</a:t>
            </a:r>
          </a:p>
          <a:p>
            <a:r>
              <a:rPr lang="en-US" sz="4900" dirty="0"/>
              <a:t>	</a:t>
            </a:r>
            <a:r>
              <a:rPr lang="en-US" sz="4900" dirty="0" smtClean="0"/>
              <a:t>Other Peoples Property? And black helicopter conspiracies?</a:t>
            </a:r>
          </a:p>
          <a:p>
            <a:r>
              <a:rPr lang="en-US" sz="4900" dirty="0"/>
              <a:t>	</a:t>
            </a:r>
            <a:r>
              <a:rPr lang="en-US" sz="4900" dirty="0" smtClean="0"/>
              <a:t>Not yet discretely recognized as a resource management need?</a:t>
            </a:r>
          </a:p>
          <a:p>
            <a:r>
              <a:rPr lang="en-US" sz="4900" dirty="0"/>
              <a:t>	</a:t>
            </a:r>
            <a:r>
              <a:rPr lang="en-US" sz="4900" dirty="0" smtClean="0"/>
              <a:t>Viewed as a conservation luxury rather than utility or need?</a:t>
            </a:r>
          </a:p>
          <a:p>
            <a:pPr marL="457200" lvl="1" indent="0">
              <a:buNone/>
            </a:pPr>
            <a:endParaRPr lang="en-US" sz="43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32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763000" cy="51054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600" dirty="0" smtClean="0"/>
              <a:t>So…..Situation at hand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dirty="0" smtClean="0"/>
              <a:t>Facing likely cut/elimination of funding</a:t>
            </a:r>
          </a:p>
          <a:p>
            <a:r>
              <a:rPr lang="en-US" dirty="0" smtClean="0"/>
              <a:t>Amazing Staff capacity, passion and vision - lack of clear direction/relevance and purpose</a:t>
            </a:r>
          </a:p>
          <a:p>
            <a:r>
              <a:rPr lang="en-US" dirty="0" smtClean="0"/>
              <a:t>A number loosely coordinated ‘chefs’ in a number of poorly connected ‘kitchens’</a:t>
            </a:r>
          </a:p>
          <a:p>
            <a:pPr lvl="1"/>
            <a:r>
              <a:rPr lang="en-US" dirty="0" smtClean="0"/>
              <a:t>New admin (Pres/DOI) – want to disrupt/deconstruct</a:t>
            </a:r>
          </a:p>
          <a:p>
            <a:pPr lvl="1"/>
            <a:r>
              <a:rPr lang="en-US" dirty="0" smtClean="0"/>
              <a:t>New FWS leadership (Sheehan, new director skeptical at best)</a:t>
            </a:r>
          </a:p>
          <a:p>
            <a:pPr lvl="1"/>
            <a:r>
              <a:rPr lang="en-US" dirty="0" smtClean="0"/>
              <a:t>New SA AD (</a:t>
            </a:r>
            <a:r>
              <a:rPr lang="en-US" dirty="0" err="1" smtClean="0"/>
              <a:t>Tuggle</a:t>
            </a:r>
            <a:r>
              <a:rPr lang="en-US" dirty="0" smtClean="0"/>
              <a:t> – not backing down)</a:t>
            </a:r>
          </a:p>
          <a:p>
            <a:pPr lvl="1"/>
            <a:r>
              <a:rPr lang="en-US" dirty="0" smtClean="0"/>
              <a:t>SA HQ staff (Seth and Elsa’s kitchen)</a:t>
            </a:r>
          </a:p>
          <a:p>
            <a:pPr lvl="1"/>
            <a:r>
              <a:rPr lang="en-US" dirty="0" smtClean="0"/>
              <a:t>ARDs (scary!)</a:t>
            </a:r>
          </a:p>
          <a:p>
            <a:pPr lvl="1"/>
            <a:r>
              <a:rPr lang="en-US" dirty="0" smtClean="0"/>
              <a:t>FWS Directorate (RDs, HQ ADs)</a:t>
            </a:r>
          </a:p>
          <a:p>
            <a:pPr lvl="1"/>
            <a:r>
              <a:rPr lang="en-US" dirty="0" smtClean="0"/>
              <a:t>LCC Coordinators, Staff and workgroups</a:t>
            </a:r>
          </a:p>
          <a:p>
            <a:pPr lvl="1"/>
            <a:r>
              <a:rPr lang="en-US" dirty="0" smtClean="0"/>
              <a:t>Partners (States/AFWA; Tribes; NGOs)</a:t>
            </a:r>
          </a:p>
          <a:p>
            <a:pPr lvl="1"/>
            <a:endParaRPr lang="en-US" dirty="0"/>
          </a:p>
          <a:p>
            <a:r>
              <a:rPr lang="en-US" dirty="0" smtClean="0"/>
              <a:t>We have to flesh these out or we can’t address our role or opportunity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19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So what is our opportunity? 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2400" dirty="0" smtClean="0"/>
              <a:t>Identify what capacity we have/strengths</a:t>
            </a:r>
          </a:p>
          <a:p>
            <a:r>
              <a:rPr lang="en-US" sz="2400" dirty="0" smtClean="0"/>
              <a:t>Clearly re-establish our role in light of CURRENT NEEDS of partners, decision makers </a:t>
            </a:r>
          </a:p>
          <a:p>
            <a:r>
              <a:rPr lang="en-US" sz="2400" dirty="0" smtClean="0"/>
              <a:t>Determine if there can be/if we will have an opportunity for a restructuring of what we can do to have a skilled workforce meet the identified needs</a:t>
            </a:r>
          </a:p>
          <a:p>
            <a:r>
              <a:rPr lang="en-US" sz="2400" dirty="0" smtClean="0"/>
              <a:t>COORDINATE a strategy among the kitchens, chefs….and dish washers too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Scenarios?</a:t>
            </a:r>
            <a:endParaRPr lang="en-US" sz="2400" dirty="0"/>
          </a:p>
          <a:p>
            <a:r>
              <a:rPr lang="en-US" sz="2400" dirty="0" smtClean="0"/>
              <a:t>CR – reduced or full funding to drag out for next year?</a:t>
            </a:r>
          </a:p>
          <a:p>
            <a:r>
              <a:rPr lang="en-US" sz="2400" dirty="0" smtClean="0"/>
              <a:t>Getting leadership to embrace new direction and continued support</a:t>
            </a:r>
          </a:p>
          <a:p>
            <a:r>
              <a:rPr lang="en-US" sz="2400" dirty="0" smtClean="0"/>
              <a:t>OR…if no funding…. infiltrate other programs/organizations  through a loosely organized organic approach to collaborative landscape conservation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67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Key part is communication with new FWS leadership regarding LCC role and function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Coordination of message about KEY role/capacity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Strategize approach to in-reach, partner asks, functional organization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Focus future work on specifically identified needs (reduce mission creep/ refine our work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0383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664</Words>
  <Application>Microsoft Office PowerPoint</Application>
  <PresentationFormat>On-screen Show (4:3)</PresentationFormat>
  <Paragraphs>86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U.S. Fish &amp; Wildlife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Converse, Yvette</dc:creator>
  <cp:lastModifiedBy>Converse, Yvette</cp:lastModifiedBy>
  <cp:revision>9</cp:revision>
  <dcterms:created xsi:type="dcterms:W3CDTF">2017-07-13T16:31:32Z</dcterms:created>
  <dcterms:modified xsi:type="dcterms:W3CDTF">2017-07-14T17:13:44Z</dcterms:modified>
</cp:coreProperties>
</file>